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png" ContentType="image/png"/>
  <Override PartName="/ppt/media/image7.jpeg" ContentType="image/jpeg"/>
  <Override PartName="/ppt/media/image2.png" ContentType="image/png"/>
  <Override PartName="/ppt/media/image4.jpeg" ContentType="image/jpeg"/>
  <Override PartName="/ppt/media/image3.png" ContentType="image/png"/>
  <Override PartName="/ppt/media/image11.png" ContentType="image/png"/>
  <Override PartName="/ppt/media/image5.jpeg" ContentType="image/jpeg"/>
  <Override PartName="/ppt/media/image6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2.png" ContentType="image/png"/>
  <Override PartName="/ppt/media/image1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a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ca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es-ES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7325BDA-CF69-45A5-B465-7125F3DCA7AC}" type="datetime">
              <a:rPr b="0" lang="es-ES" sz="1200" spc="-1" strike="noStrike">
                <a:solidFill>
                  <a:srgbClr val="8b8b8b"/>
                </a:solidFill>
                <a:latin typeface="Calibri"/>
              </a:rPr>
              <a:t>17/01/23</a:t>
            </a:fld>
            <a:endParaRPr b="0" lang="ca-E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ca-ES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B04DC434-7393-41AA-BABC-BD510B417829}" type="slidenum">
              <a:rPr b="0" lang="es-E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ca-E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0" Type="http://schemas.openxmlformats.org/officeDocument/2006/relationships/image" Target="../media/image10.jpe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hyperlink" Target="https://instagram.com/son_compadres?igshid=YmMyMTA2M2Y=" TargetMode="External"/><Relationship Id="rId14" Type="http://schemas.openxmlformats.org/officeDocument/2006/relationships/image" Target="../media/image13.png"/><Relationship Id="rId15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phic 38" descr="Three squares, one filled with horizontal lines"/>
          <p:cNvPicPr/>
          <p:nvPr/>
        </p:nvPicPr>
        <p:blipFill>
          <a:blip r:embed="rId1"/>
          <a:srcRect l="0" t="16370" r="0" b="16370"/>
          <a:stretch/>
        </p:blipFill>
        <p:spPr>
          <a:xfrm flipH="1" rot="10800000">
            <a:off x="4923720" y="3076560"/>
            <a:ext cx="2490840" cy="1675080"/>
          </a:xfrm>
          <a:prstGeom prst="rect">
            <a:avLst/>
          </a:prstGeom>
          <a:ln w="0">
            <a:noFill/>
          </a:ln>
        </p:spPr>
      </p:pic>
      <p:pic>
        <p:nvPicPr>
          <p:cNvPr id="41" name="Graphic 29" descr="Three squares, one filled with horizontal lines"/>
          <p:cNvPicPr/>
          <p:nvPr/>
        </p:nvPicPr>
        <p:blipFill>
          <a:blip r:embed="rId2"/>
          <a:srcRect l="0" t="16370" r="0" b="16370"/>
          <a:stretch/>
        </p:blipFill>
        <p:spPr>
          <a:xfrm flipH="1" rot="10800000">
            <a:off x="9792000" y="4704120"/>
            <a:ext cx="2490840" cy="1675080"/>
          </a:xfrm>
          <a:prstGeom prst="rect">
            <a:avLst/>
          </a:prstGeom>
          <a:ln w="0">
            <a:noFill/>
          </a:ln>
        </p:spPr>
      </p:pic>
      <p:pic>
        <p:nvPicPr>
          <p:cNvPr id="42" name="Graphic 30" descr="Three squares, one filled with horizontal lines"/>
          <p:cNvPicPr/>
          <p:nvPr/>
        </p:nvPicPr>
        <p:blipFill>
          <a:blip r:embed="rId3"/>
          <a:srcRect l="0" t="16370" r="0" b="16370"/>
          <a:stretch/>
        </p:blipFill>
        <p:spPr>
          <a:xfrm rot="10800000">
            <a:off x="9492120" y="964800"/>
            <a:ext cx="2490840" cy="1675080"/>
          </a:xfrm>
          <a:prstGeom prst="rect">
            <a:avLst/>
          </a:prstGeom>
          <a:ln w="0">
            <a:noFill/>
          </a:ln>
        </p:spPr>
      </p:pic>
      <p:pic>
        <p:nvPicPr>
          <p:cNvPr id="43" name="Picture 6" descr="A group of men posing for a photo&#10;&#10;Description automatically generated with medium confidence"/>
          <p:cNvPicPr/>
          <p:nvPr/>
        </p:nvPicPr>
        <p:blipFill>
          <a:blip r:embed="rId4"/>
          <a:stretch/>
        </p:blipFill>
        <p:spPr>
          <a:xfrm>
            <a:off x="3282840" y="2094840"/>
            <a:ext cx="2688120" cy="2016000"/>
          </a:xfrm>
          <a:prstGeom prst="rect">
            <a:avLst/>
          </a:prstGeom>
          <a:ln w="0"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sp>
        <p:nvSpPr>
          <p:cNvPr id="44" name="CustomShape 1"/>
          <p:cNvSpPr/>
          <p:nvPr/>
        </p:nvSpPr>
        <p:spPr>
          <a:xfrm>
            <a:off x="115560" y="1683000"/>
            <a:ext cx="3095640" cy="286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Este grupo se forma entre amigos en casa de Pepe. Nace de una inspiración de tres personas unidas por su pasión a la música. El nombre del grupo proviene del trato de sus componentes que se trataban de compadres por su amistad anterior. En </a:t>
            </a:r>
            <a:r>
              <a:rPr b="0" i="1" lang="es-ES" sz="1400" spc="-1" strike="noStrike">
                <a:solidFill>
                  <a:srgbClr val="000000"/>
                </a:solidFill>
                <a:latin typeface="Calibri"/>
              </a:rPr>
              <a:t>Son Compadres </a:t>
            </a:r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hacemos grandes versiones, desde las rumbas más flamencas hasta los distintos modos latinos como el Son Cubano, la Timba , la Bossa Nova , el Bolero etc... Ofrecemos un concierto dinámico lleno de ritmo y alegría.</a:t>
            </a:r>
            <a:endParaRPr b="0" lang="ca-ES" sz="1400" spc="-1" strike="noStrike">
              <a:latin typeface="Arial"/>
            </a:endParaRPr>
          </a:p>
        </p:txBody>
      </p:sp>
      <p:pic>
        <p:nvPicPr>
          <p:cNvPr id="45" name="Picture 11" descr="A person playing a piano&#10;&#10;Description automatically generated with medium confidence"/>
          <p:cNvPicPr/>
          <p:nvPr/>
        </p:nvPicPr>
        <p:blipFill>
          <a:blip r:embed="rId5"/>
          <a:srcRect l="12931" t="11848" r="0" b="35406"/>
          <a:stretch/>
        </p:blipFill>
        <p:spPr>
          <a:xfrm>
            <a:off x="6174000" y="3663000"/>
            <a:ext cx="1487520" cy="1199880"/>
          </a:xfrm>
          <a:prstGeom prst="rect">
            <a:avLst/>
          </a:prstGeom>
          <a:ln w="0"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sp>
        <p:nvSpPr>
          <p:cNvPr id="46" name="CustomShape 2"/>
          <p:cNvSpPr/>
          <p:nvPr/>
        </p:nvSpPr>
        <p:spPr>
          <a:xfrm>
            <a:off x="7671240" y="3577320"/>
            <a:ext cx="4540320" cy="158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400" spc="-1" strike="noStrike">
                <a:solidFill>
                  <a:srgbClr val="000000"/>
                </a:solidFill>
                <a:latin typeface="Calibri"/>
              </a:rPr>
              <a:t>Humberto Carrero Menocal</a:t>
            </a:r>
            <a:br/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Se inició como músico profesional a los 18 años con la agrupación </a:t>
            </a:r>
            <a:r>
              <a:rPr b="0" i="1" lang="es-ES" sz="1400" spc="-1" strike="noStrike">
                <a:solidFill>
                  <a:srgbClr val="000000"/>
                </a:solidFill>
                <a:latin typeface="Calibri"/>
              </a:rPr>
              <a:t>Jóvenes Alegres </a:t>
            </a:r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dirigido por Mario Chavalonga, percusionista del conjunto folclórico nacional de Cuba. Más tarde integró la agrupación </a:t>
            </a:r>
            <a:r>
              <a:rPr b="0" i="1" lang="es-ES" sz="1400" spc="-1" strike="noStrike">
                <a:solidFill>
                  <a:srgbClr val="000000"/>
                </a:solidFill>
                <a:latin typeface="Calibri"/>
              </a:rPr>
              <a:t>Tataguines y sus Tataguinitos </a:t>
            </a:r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durante 15 años girando por América y Europa. Graduado en percusión armonía y trompeta.</a:t>
            </a:r>
            <a:endParaRPr b="0" lang="ca-ES" sz="1400" spc="-1" strike="noStrike">
              <a:latin typeface="Arial"/>
            </a:endParaRPr>
          </a:p>
        </p:txBody>
      </p:sp>
      <p:sp>
        <p:nvSpPr>
          <p:cNvPr id="47" name="CustomShape 3"/>
          <p:cNvSpPr/>
          <p:nvPr/>
        </p:nvSpPr>
        <p:spPr>
          <a:xfrm>
            <a:off x="6168960" y="1685520"/>
            <a:ext cx="4326840" cy="136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400" spc="-1" strike="noStrike">
                <a:solidFill>
                  <a:srgbClr val="000000"/>
                </a:solidFill>
                <a:latin typeface="Calibri"/>
              </a:rPr>
              <a:t>Pepe Rodríguez</a:t>
            </a:r>
            <a:br/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Empezó su camino en la música a los 17 años, de la mano del maestro Fernando Carranza. Integrante de varios grupos como guitarra y cantante. El flamenco y la rumba son sus pasiones pero se deja encandilar por otros estilos musicales.</a:t>
            </a:r>
            <a:endParaRPr b="0" lang="ca-ES" sz="1400" spc="-1" strike="noStrike">
              <a:latin typeface="Arial"/>
            </a:endParaRPr>
          </a:p>
        </p:txBody>
      </p:sp>
      <p:pic>
        <p:nvPicPr>
          <p:cNvPr id="48" name="Picture 14" descr="A person playing a guitar&#10;&#10;Description automatically generated"/>
          <p:cNvPicPr/>
          <p:nvPr/>
        </p:nvPicPr>
        <p:blipFill>
          <a:blip r:embed="rId6"/>
          <a:srcRect l="0" t="8843" r="0" b="9614"/>
          <a:stretch/>
        </p:blipFill>
        <p:spPr>
          <a:xfrm>
            <a:off x="10604520" y="5560560"/>
            <a:ext cx="1471680" cy="1199880"/>
          </a:xfrm>
          <a:prstGeom prst="rect">
            <a:avLst/>
          </a:prstGeom>
          <a:ln w="0"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sp>
        <p:nvSpPr>
          <p:cNvPr id="49" name="CustomShape 4"/>
          <p:cNvSpPr/>
          <p:nvPr/>
        </p:nvSpPr>
        <p:spPr>
          <a:xfrm>
            <a:off x="6095880" y="5502600"/>
            <a:ext cx="4326840" cy="11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400" spc="-1" strike="noStrike">
                <a:solidFill>
                  <a:srgbClr val="000000"/>
                </a:solidFill>
                <a:latin typeface="Calibri"/>
              </a:rPr>
              <a:t>Antonio González</a:t>
            </a:r>
            <a:br/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Iniciado en la música a los 17 años por su afición a la guitarra y el flamenco,  aunque influenciado por diferentes músicas. Formado en el taller de música y la escuela de guitarra de Rafael cañizares</a:t>
            </a:r>
            <a:endParaRPr b="0" lang="ca-ES" sz="1400" spc="-1" strike="noStrike">
              <a:latin typeface="Arial"/>
            </a:endParaRPr>
          </a:p>
        </p:txBody>
      </p:sp>
      <p:pic>
        <p:nvPicPr>
          <p:cNvPr id="50" name="Picture 18" descr="A group of men playing instruments&#10;&#10;Description automatically generated with medium confidence"/>
          <p:cNvPicPr/>
          <p:nvPr/>
        </p:nvPicPr>
        <p:blipFill>
          <a:blip r:embed="rId7"/>
          <a:stretch/>
        </p:blipFill>
        <p:spPr>
          <a:xfrm>
            <a:off x="127440" y="4966200"/>
            <a:ext cx="2131920" cy="1420920"/>
          </a:xfrm>
          <a:prstGeom prst="rect">
            <a:avLst/>
          </a:prstGeom>
          <a:ln w="0"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51" name="Picture 20" descr="A group of men playing instruments&#10;&#10;Description automatically generated"/>
          <p:cNvPicPr/>
          <p:nvPr/>
        </p:nvPicPr>
        <p:blipFill>
          <a:blip r:embed="rId8"/>
          <a:srcRect l="0" t="24502" r="0" b="21481"/>
          <a:stretch/>
        </p:blipFill>
        <p:spPr>
          <a:xfrm>
            <a:off x="2312640" y="4966200"/>
            <a:ext cx="1471320" cy="1413000"/>
          </a:xfrm>
          <a:prstGeom prst="rect">
            <a:avLst/>
          </a:prstGeom>
          <a:ln w="0"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52" name="Picture 22" descr="A group of men playing instruments&#10;&#10;Description automatically generated"/>
          <p:cNvPicPr/>
          <p:nvPr/>
        </p:nvPicPr>
        <p:blipFill>
          <a:blip r:embed="rId9"/>
          <a:stretch/>
        </p:blipFill>
        <p:spPr>
          <a:xfrm>
            <a:off x="3823560" y="4966200"/>
            <a:ext cx="2131920" cy="1420920"/>
          </a:xfrm>
          <a:prstGeom prst="rect">
            <a:avLst/>
          </a:prstGeom>
          <a:ln w="0"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53" name="Picture 24" descr="A person playing a guitar&#10;&#10;Description automatically generated with medium confidence"/>
          <p:cNvPicPr/>
          <p:nvPr/>
        </p:nvPicPr>
        <p:blipFill>
          <a:blip r:embed="rId10"/>
          <a:srcRect l="4152" t="0" r="4152" b="0"/>
          <a:stretch/>
        </p:blipFill>
        <p:spPr>
          <a:xfrm>
            <a:off x="10604520" y="1850760"/>
            <a:ext cx="1471680" cy="1069560"/>
          </a:xfrm>
          <a:prstGeom prst="rect">
            <a:avLst/>
          </a:prstGeom>
          <a:ln w="0"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54" name="Picture 32" descr="Icon&#10;&#10;Description automatically generated"/>
          <p:cNvPicPr/>
          <p:nvPr/>
        </p:nvPicPr>
        <p:blipFill>
          <a:blip r:embed="rId11"/>
          <a:stretch/>
        </p:blipFill>
        <p:spPr>
          <a:xfrm>
            <a:off x="6168960" y="119160"/>
            <a:ext cx="477000" cy="477000"/>
          </a:xfrm>
          <a:prstGeom prst="rect">
            <a:avLst/>
          </a:prstGeom>
          <a:ln w="0">
            <a:noFill/>
          </a:ln>
        </p:spPr>
      </p:pic>
      <p:pic>
        <p:nvPicPr>
          <p:cNvPr id="55" name="Picture 36" descr="Icon&#10;&#10;Description automatically generated"/>
          <p:cNvPicPr/>
          <p:nvPr/>
        </p:nvPicPr>
        <p:blipFill>
          <a:blip r:embed="rId12"/>
          <a:stretch/>
        </p:blipFill>
        <p:spPr>
          <a:xfrm>
            <a:off x="8332920" y="117720"/>
            <a:ext cx="495360" cy="495360"/>
          </a:xfrm>
          <a:prstGeom prst="rect">
            <a:avLst/>
          </a:prstGeom>
          <a:ln w="0">
            <a:noFill/>
          </a:ln>
        </p:spPr>
      </p:pic>
      <p:sp>
        <p:nvSpPr>
          <p:cNvPr id="56" name="CustomShape 5"/>
          <p:cNvSpPr/>
          <p:nvPr/>
        </p:nvSpPr>
        <p:spPr>
          <a:xfrm>
            <a:off x="6653160" y="203760"/>
            <a:ext cx="132696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s-ES" sz="1400" spc="-1" strike="noStrike" u="sng">
                <a:solidFill>
                  <a:srgbClr val="0563c1"/>
                </a:solidFill>
                <a:uFillTx/>
                <a:latin typeface="Calibri"/>
                <a:hlinkClick r:id="rId13"/>
              </a:rPr>
              <a:t>son_compadres</a:t>
            </a:r>
            <a:endParaRPr b="0" lang="ca-ES" sz="1400" spc="-1" strike="noStrike">
              <a:latin typeface="Arial"/>
            </a:endParaRPr>
          </a:p>
        </p:txBody>
      </p:sp>
      <p:pic>
        <p:nvPicPr>
          <p:cNvPr id="57" name="Picture 3" descr="A picture containing logo&#10;&#10;Description automatically generated"/>
          <p:cNvPicPr/>
          <p:nvPr/>
        </p:nvPicPr>
        <p:blipFill>
          <a:blip r:embed="rId14"/>
          <a:stretch/>
        </p:blipFill>
        <p:spPr>
          <a:xfrm>
            <a:off x="115560" y="202320"/>
            <a:ext cx="1470240" cy="1261440"/>
          </a:xfrm>
          <a:prstGeom prst="rect">
            <a:avLst/>
          </a:prstGeom>
          <a:ln w="0">
            <a:noFill/>
          </a:ln>
        </p:spPr>
      </p:pic>
      <p:sp>
        <p:nvSpPr>
          <p:cNvPr id="58" name="CustomShape 6"/>
          <p:cNvSpPr/>
          <p:nvPr/>
        </p:nvSpPr>
        <p:spPr>
          <a:xfrm>
            <a:off x="1748520" y="434880"/>
            <a:ext cx="4307760" cy="6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4000" spc="-1" strike="noStrike">
                <a:solidFill>
                  <a:srgbClr val="ffffff"/>
                </a:solidFill>
                <a:latin typeface="Calibri"/>
              </a:rPr>
              <a:t>Son Compadres</a:t>
            </a:r>
            <a:endParaRPr b="0" lang="ca-ES" sz="4000" spc="-1" strike="noStrike">
              <a:latin typeface="Arial"/>
            </a:endParaRPr>
          </a:p>
        </p:txBody>
      </p:sp>
      <p:sp>
        <p:nvSpPr>
          <p:cNvPr id="59" name="CustomShape 7"/>
          <p:cNvSpPr/>
          <p:nvPr/>
        </p:nvSpPr>
        <p:spPr>
          <a:xfrm>
            <a:off x="8954640" y="122760"/>
            <a:ext cx="1298160" cy="7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+34 626807413</a:t>
            </a:r>
            <a:endParaRPr b="0" lang="ca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+34 660167726</a:t>
            </a:r>
            <a:endParaRPr b="0" lang="ca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+34 616076012</a:t>
            </a:r>
            <a:endParaRPr b="0" lang="ca-E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Application>LibreOffice/7.0.6.2$Windows_X86_64 LibreOffice_project/144abb84a525d8e30c9dbbefa69cbbf2d8d4ae3b</Application>
  <AppVersion>15.0000</AppVersion>
  <Words>248</Words>
  <Paragraphs>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2022-03-19T10:24:17Z</dcterms:created>
  <dc:creator>Caballero Lugo, Susana Maria</dc:creator>
  <dc:description/>
  <dc:language>ca-ES</dc:language>
  <cp:lastModifiedBy>Caballero Lugo, Susana Maria</cp:lastModifiedBy>
  <dcterms:modified xsi:type="dcterms:W3CDTF">2022-04-27T11:34:46Z</dcterms:modified>
  <cp:revision>13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</vt:i4>
  </property>
</Properties>
</file>